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activeX/activeX1.xml" ContentType="application/vnd.ms-office.activeX+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3" r:id="rId3"/>
    <p:sldId id="258" r:id="rId4"/>
    <p:sldId id="262" r:id="rId5"/>
    <p:sldId id="265" r:id="rId6"/>
    <p:sldId id="267" r:id="rId7"/>
    <p:sldId id="264" r:id="rId8"/>
    <p:sldId id="268" r:id="rId9"/>
    <p:sldId id="272" r:id="rId10"/>
    <p:sldId id="269" r:id="rId11"/>
    <p:sldId id="261" r:id="rId12"/>
    <p:sldId id="273" r:id="rId13"/>
    <p:sldId id="270" r:id="rId14"/>
    <p:sldId id="259" r:id="rId15"/>
    <p:sldId id="271" r:id="rId16"/>
    <p:sldId id="26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990033"/>
    <a:srgbClr val="006600"/>
    <a:srgbClr val="FF9933"/>
    <a:srgbClr val="FF3399"/>
    <a:srgbClr val="FF66CC"/>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60"/>
  </p:normalViewPr>
  <p:slideViewPr>
    <p:cSldViewPr>
      <p:cViewPr varScale="1">
        <p:scale>
          <a:sx n="69" d="100"/>
          <a:sy n="69" d="100"/>
        </p:scale>
        <p:origin x="-138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22644"/>
  <ax:ocxPr ax:name="_cy" ax:value="13335"/>
  <ax:ocxPr ax:name="FlashVars" ax:value=""/>
  <ax:ocxPr ax:name="Movie" ax:value="http://youtube.com/v/COW943mgEMc"/>
  <ax:ocxPr ax:name="Src" ax:value="http://youtube.com/v/COW943mgEMc"/>
  <ax:ocxPr ax:name="WMode" ax:value="Window"/>
  <ax:ocxPr ax:name="Play" ax:value="0"/>
  <ax:ocxPr ax:name="Loop" ax:value="-1"/>
  <ax:ocxPr ax:name="Quality" ax:value="High"/>
  <ax:ocxPr ax:name="SAlign" ax:value="LT"/>
  <ax:ocxPr ax:name="Menu" ax:value="-1"/>
  <ax:ocxPr ax:name="Base" ax:value=""/>
  <ax:ocxPr ax:name="AllowScriptAccess" ax:value="always"/>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CD1A03D-16B1-474A-B307-74D085FCEA57}" type="datetimeFigureOut">
              <a:rPr lang="en-US"/>
              <a:pPr>
                <a:defRPr/>
              </a:pPr>
              <a:t>11/30/2009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86D95693-E01F-49EB-9CA0-B98DCF552A1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79EA85A-49CE-49F3-96B1-D817C2C8A62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FDED321-AE29-4D5F-9E4F-51B0E80D491E}" type="slidenum">
              <a:rPr lang="en-US" smtClean="0"/>
              <a:pPr/>
              <a:t>4</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3FC30C-355F-4945-8323-600B0E3E85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FBBE4-ADA1-4001-84DF-12C85F5A5B9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6D24D2-AFFE-4150-B60D-E4AED2147C4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89B662-6F43-48BE-B99D-645F0E2E652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21E5D9-48B7-46CD-949E-9155E9F1B4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FEAA07-C36A-4D12-BFAF-02BC624BE09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74A27C-2BA3-4E9D-9127-3952512CE3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16B381-CDB6-48E7-A004-0FB8F936272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710DB4D-E358-46E4-A916-C87FA6C283F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740FAB-DF08-454E-A620-DD3752F237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B64ADA-CFED-4D53-8D4F-331D3E8856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3F8430-1557-420C-8A13-42DA56167A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FE4AA7-D90B-46E5-AA80-C963FA2F2C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33"/>
            </a:gs>
            <a:gs pos="50000">
              <a:srgbClr val="FFA750"/>
            </a:gs>
            <a:gs pos="100000">
              <a:srgbClr val="FF9933"/>
            </a:gs>
          </a:gsLst>
          <a:lin ang="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6C1234E-30E5-4473-BF9A-64C7F5D5E7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news.mongabay.com/images/2006/0322.jpg" TargetMode="External"/><Relationship Id="rId3" Type="http://schemas.openxmlformats.org/officeDocument/2006/relationships/hyperlink" Target="http://www.galapagos-inc.com/amazon_pic/1.jpg" TargetMode="External"/><Relationship Id="rId7" Type="http://schemas.openxmlformats.org/officeDocument/2006/relationships/hyperlink" Target="http://www.eoearth.org/upload/thumb/d/dd/RioEarthSummit1992.jpg/200px-RioEarthSummit1992.jpg" TargetMode="External"/><Relationship Id="rId2" Type="http://schemas.openxmlformats.org/officeDocument/2006/relationships/hyperlink" Target="http://www.unique-southamerica-travel-experience.com/images/49am95-copia.jpg" TargetMode="External"/><Relationship Id="rId1" Type="http://schemas.openxmlformats.org/officeDocument/2006/relationships/slideLayout" Target="../slideLayouts/slideLayout2.xml"/><Relationship Id="rId6" Type="http://schemas.openxmlformats.org/officeDocument/2006/relationships/hyperlink" Target="http://media.wiley.com/product_data/coverImage/50/04716309/0471630950.jpg" TargetMode="External"/><Relationship Id="rId11" Type="http://schemas.openxmlformats.org/officeDocument/2006/relationships/hyperlink" Target="http://earthobservatory.nasa.gov/Newsroom/NewImages/Images/Brazil_TMO_june2002_2006.jpg" TargetMode="External"/><Relationship Id="rId5" Type="http://schemas.openxmlformats.org/officeDocument/2006/relationships/hyperlink" Target="http://globalis.gvu.unu.edu/" TargetMode="External"/><Relationship Id="rId10" Type="http://schemas.openxmlformats.org/officeDocument/2006/relationships/hyperlink" Target="http://travel.mongabay.com/colombia/150/co01-9140.jpg" TargetMode="External"/><Relationship Id="rId4" Type="http://schemas.openxmlformats.org/officeDocument/2006/relationships/hyperlink" Target="http://photos.mongabay.com/07/brazil/amazon_basin_map-max.jpg" TargetMode="External"/><Relationship Id="rId9" Type="http://schemas.openxmlformats.org/officeDocument/2006/relationships/hyperlink" Target="http://www.rainforestrelief.org/documents/Causes_of_RF_Destruction.gi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globalis.gvu.unu.edu/"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b="1" smtClean="0">
                <a:solidFill>
                  <a:srgbClr val="990033"/>
                </a:solidFill>
                <a:effectLst>
                  <a:outerShdw blurRad="38100" dist="38100" dir="2700000" algn="tl">
                    <a:srgbClr val="000000"/>
                  </a:outerShdw>
                </a:effectLst>
              </a:rPr>
              <a:t>Amazon Rainforest Deforestation</a:t>
            </a:r>
          </a:p>
        </p:txBody>
      </p:sp>
      <p:sp>
        <p:nvSpPr>
          <p:cNvPr id="3075" name="Rectangle 3"/>
          <p:cNvSpPr>
            <a:spLocks noGrp="1" noChangeArrowheads="1"/>
          </p:cNvSpPr>
          <p:nvPr>
            <p:ph type="subTitle" idx="1"/>
          </p:nvPr>
        </p:nvSpPr>
        <p:spPr/>
        <p:txBody>
          <a:bodyPr/>
          <a:lstStyle/>
          <a:p>
            <a:pPr eaLnBrk="1" hangingPunct="1"/>
            <a:r>
              <a:rPr lang="en-US" sz="2800" dirty="0" smtClean="0">
                <a:solidFill>
                  <a:srgbClr val="990033"/>
                </a:solidFill>
              </a:rPr>
              <a:t>Beth </a:t>
            </a:r>
            <a:r>
              <a:rPr lang="en-US" sz="2800" dirty="0" err="1" smtClean="0">
                <a:solidFill>
                  <a:srgbClr val="990033"/>
                </a:solidFill>
              </a:rPr>
              <a:t>Gaylor</a:t>
            </a:r>
            <a:endParaRPr lang="en-US" sz="2800" dirty="0" smtClean="0">
              <a:solidFill>
                <a:srgbClr val="990033"/>
              </a:solidFill>
            </a:endParaRPr>
          </a:p>
          <a:p>
            <a:pPr eaLnBrk="1" hangingPunct="1"/>
            <a:r>
              <a:rPr lang="en-US" sz="2800" dirty="0" smtClean="0">
                <a:solidFill>
                  <a:srgbClr val="990033"/>
                </a:solidFill>
              </a:rPr>
              <a:t>April 16, 2008</a:t>
            </a:r>
          </a:p>
          <a:p>
            <a:pPr eaLnBrk="1" hangingPunct="1"/>
            <a:r>
              <a:rPr lang="en-US" sz="2800" dirty="0" smtClean="0">
                <a:solidFill>
                  <a:srgbClr val="990033"/>
                </a:solidFill>
              </a:rPr>
              <a:t>Environmental Policy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solidFill>
                  <a:schemeClr val="bg1"/>
                </a:solidFill>
              </a:rPr>
              <a:t>Environmental Law in Colombia</a:t>
            </a:r>
          </a:p>
        </p:txBody>
      </p:sp>
      <p:sp>
        <p:nvSpPr>
          <p:cNvPr id="10243" name="Rectangle 3"/>
          <p:cNvSpPr>
            <a:spLocks noGrp="1" noChangeArrowheads="1"/>
          </p:cNvSpPr>
          <p:nvPr>
            <p:ph type="body" idx="1"/>
          </p:nvPr>
        </p:nvSpPr>
        <p:spPr/>
        <p:txBody>
          <a:bodyPr/>
          <a:lstStyle/>
          <a:p>
            <a:pPr eaLnBrk="1" hangingPunct="1">
              <a:lnSpc>
                <a:spcPct val="80000"/>
              </a:lnSpc>
            </a:pPr>
            <a:r>
              <a:rPr lang="en-US" sz="2200" smtClean="0"/>
              <a:t>The Ministry of Environment is in charge of regulating all environmental matters relating to land use. </a:t>
            </a:r>
          </a:p>
          <a:p>
            <a:pPr eaLnBrk="1" hangingPunct="1">
              <a:lnSpc>
                <a:spcPct val="80000"/>
              </a:lnSpc>
            </a:pPr>
            <a:r>
              <a:rPr lang="en-US" sz="2200" smtClean="0"/>
              <a:t>Law 388 went into effect in 1997 and is the primary land use planning law in Colombia.  The objective is to rationalize the development and exploitation of the land.</a:t>
            </a:r>
          </a:p>
          <a:p>
            <a:pPr eaLnBrk="1" hangingPunct="1">
              <a:lnSpc>
                <a:spcPct val="80000"/>
              </a:lnSpc>
            </a:pPr>
            <a:r>
              <a:rPr lang="en-US" sz="2200" smtClean="0"/>
              <a:t>Decree 2202 of 1939 establishes that any burning, destruction of the forest, or attempts to use forest resources for private gain is illegal.</a:t>
            </a:r>
          </a:p>
          <a:p>
            <a:pPr eaLnBrk="1" hangingPunct="1">
              <a:lnSpc>
                <a:spcPct val="80000"/>
              </a:lnSpc>
            </a:pPr>
            <a:r>
              <a:rPr lang="en-US" sz="2200" smtClean="0"/>
              <a:t>Decree 2787 of 1980 asserts that any agent that exploits public forest land much restore the resources destroyed.</a:t>
            </a:r>
          </a:p>
          <a:p>
            <a:pPr eaLnBrk="1" hangingPunct="1">
              <a:lnSpc>
                <a:spcPct val="80000"/>
              </a:lnSpc>
            </a:pPr>
            <a:r>
              <a:rPr lang="en-US" sz="2200" smtClean="0"/>
              <a:t>Decree 1135 of 1983 created economic incentives for conservation is specific areas of Colombia.</a:t>
            </a:r>
          </a:p>
          <a:p>
            <a:pPr eaLnBrk="1" hangingPunct="1">
              <a:lnSpc>
                <a:spcPct val="80000"/>
              </a:lnSpc>
            </a:pPr>
            <a:r>
              <a:rPr lang="en-US" sz="2200" smtClean="0"/>
              <a:t>Decree 900 of 1997 created a forest conservation certificate that is given to forest land owners who leave their land undisturbed.  This provides economic incentive to keep protecting the forest.</a:t>
            </a:r>
          </a:p>
          <a:p>
            <a:pPr eaLnBrk="1" hangingPunct="1">
              <a:lnSpc>
                <a:spcPct val="80000"/>
              </a:lnSpc>
              <a:buFontTx/>
              <a:buNone/>
            </a:pPr>
            <a:endParaRPr lang="en-US" sz="2200" smtClean="0"/>
          </a:p>
        </p:txBody>
      </p:sp>
      <p:sp>
        <p:nvSpPr>
          <p:cNvPr id="10244" name="Text Box 4"/>
          <p:cNvSpPr txBox="1">
            <a:spLocks noChangeArrowheads="1"/>
          </p:cNvSpPr>
          <p:nvPr/>
        </p:nvSpPr>
        <p:spPr bwMode="auto">
          <a:xfrm>
            <a:off x="5181600" y="6248400"/>
            <a:ext cx="3962400" cy="366713"/>
          </a:xfrm>
          <a:prstGeom prst="rect">
            <a:avLst/>
          </a:prstGeom>
          <a:noFill/>
          <a:ln w="9525">
            <a:noFill/>
            <a:miter lim="800000"/>
            <a:headEnd/>
            <a:tailEnd/>
          </a:ln>
        </p:spPr>
        <p:txBody>
          <a:bodyPr>
            <a:spAutoFit/>
          </a:bodyPr>
          <a:lstStyle/>
          <a:p>
            <a:pPr algn="ctr">
              <a:spcBef>
                <a:spcPct val="50000"/>
              </a:spcBef>
            </a:pPr>
            <a:r>
              <a:rPr lang="en-US"/>
              <a:t>(Blackman)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i="1" smtClean="0">
                <a:solidFill>
                  <a:schemeClr val="bg1"/>
                </a:solidFill>
              </a:rPr>
              <a:t>Human Pressure on the Brazilian Amazon Forests-</a:t>
            </a:r>
            <a:r>
              <a:rPr lang="en-US" sz="4000" smtClean="0">
                <a:solidFill>
                  <a:schemeClr val="bg1"/>
                </a:solidFill>
              </a:rPr>
              <a:t> WRI report</a:t>
            </a:r>
          </a:p>
        </p:txBody>
      </p:sp>
      <p:sp>
        <p:nvSpPr>
          <p:cNvPr id="11267" name="Rectangle 3"/>
          <p:cNvSpPr>
            <a:spLocks noGrp="1" noChangeArrowheads="1"/>
          </p:cNvSpPr>
          <p:nvPr>
            <p:ph type="body" idx="1"/>
          </p:nvPr>
        </p:nvSpPr>
        <p:spPr/>
        <p:txBody>
          <a:bodyPr/>
          <a:lstStyle/>
          <a:p>
            <a:pPr eaLnBrk="1" hangingPunct="1">
              <a:lnSpc>
                <a:spcPct val="80000"/>
              </a:lnSpc>
            </a:pPr>
            <a:endParaRPr lang="en-US" sz="1400" smtClean="0"/>
          </a:p>
          <a:p>
            <a:pPr eaLnBrk="1" hangingPunct="1">
              <a:lnSpc>
                <a:spcPct val="80000"/>
              </a:lnSpc>
            </a:pPr>
            <a:r>
              <a:rPr lang="en-US" sz="2000" smtClean="0"/>
              <a:t>Remaining tropical rainforest in the world: 40% in Brazil</a:t>
            </a:r>
          </a:p>
          <a:p>
            <a:pPr eaLnBrk="1" hangingPunct="1">
              <a:lnSpc>
                <a:spcPct val="80000"/>
              </a:lnSpc>
            </a:pPr>
            <a:r>
              <a:rPr lang="en-US" sz="2000" smtClean="0"/>
              <a:t>Millions of people depend on the Amazon both directly and indirectly</a:t>
            </a:r>
          </a:p>
          <a:p>
            <a:pPr eaLnBrk="1" hangingPunct="1">
              <a:lnSpc>
                <a:spcPct val="80000"/>
              </a:lnSpc>
            </a:pPr>
            <a:r>
              <a:rPr lang="en-US" sz="2000" smtClean="0"/>
              <a:t>Amazon is subject to much pressure from these millions</a:t>
            </a:r>
          </a:p>
          <a:p>
            <a:pPr eaLnBrk="1" hangingPunct="1">
              <a:lnSpc>
                <a:spcPct val="80000"/>
              </a:lnSpc>
            </a:pPr>
            <a:r>
              <a:rPr lang="en-US" sz="2000" smtClean="0"/>
              <a:t>Approved development leads to unplanned deforestation as the settlements expand to survive</a:t>
            </a:r>
          </a:p>
          <a:p>
            <a:pPr eaLnBrk="1" hangingPunct="1">
              <a:lnSpc>
                <a:spcPct val="80000"/>
              </a:lnSpc>
            </a:pPr>
            <a:r>
              <a:rPr lang="en-US" sz="2000" smtClean="0"/>
              <a:t>President Fernando Henrique Cardoso established Amazon Region Protected Areas</a:t>
            </a:r>
          </a:p>
          <a:p>
            <a:pPr eaLnBrk="1" hangingPunct="1">
              <a:lnSpc>
                <a:spcPct val="80000"/>
              </a:lnSpc>
            </a:pPr>
            <a:r>
              <a:rPr lang="en-US" sz="2000" smtClean="0"/>
              <a:t>80% of deforested area is within 30 km of an official road</a:t>
            </a:r>
          </a:p>
          <a:p>
            <a:pPr eaLnBrk="1" hangingPunct="1">
              <a:lnSpc>
                <a:spcPct val="80000"/>
              </a:lnSpc>
            </a:pPr>
            <a:r>
              <a:rPr lang="en-US" sz="2000" smtClean="0"/>
              <a:t>“arc of deforestation”</a:t>
            </a:r>
          </a:p>
          <a:p>
            <a:pPr eaLnBrk="1" hangingPunct="1">
              <a:lnSpc>
                <a:spcPct val="80000"/>
              </a:lnSpc>
            </a:pPr>
            <a:r>
              <a:rPr lang="en-US" sz="2000" smtClean="0"/>
              <a:t>Agrarian Reform Settlements- land given to landless people to farm</a:t>
            </a:r>
          </a:p>
          <a:p>
            <a:pPr eaLnBrk="1" hangingPunct="1">
              <a:lnSpc>
                <a:spcPct val="80000"/>
              </a:lnSpc>
            </a:pPr>
            <a:r>
              <a:rPr lang="en-US" sz="2000" smtClean="0"/>
              <a:t>Cattle ranching, urban development, farming, and burning are all seen in the region</a:t>
            </a:r>
          </a:p>
          <a:p>
            <a:pPr eaLnBrk="1" hangingPunct="1">
              <a:lnSpc>
                <a:spcPct val="80000"/>
              </a:lnSpc>
            </a:pPr>
            <a:r>
              <a:rPr lang="en-US" sz="2000" smtClean="0"/>
              <a:t>Overlap in deforestation and use of those lands </a:t>
            </a:r>
          </a:p>
          <a:p>
            <a:pPr eaLnBrk="1" hangingPunct="1">
              <a:lnSpc>
                <a:spcPct val="80000"/>
              </a:lnSpc>
            </a:pPr>
            <a:endParaRPr lang="en-US"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CC0066"/>
                </a:solidFill>
              </a:rPr>
              <a:t>Deforested Areas in Motto Grasso, Brazil</a:t>
            </a:r>
            <a:endParaRPr lang="en-US" b="1" dirty="0">
              <a:solidFill>
                <a:srgbClr val="CC0066"/>
              </a:solidFill>
            </a:endParaRPr>
          </a:p>
        </p:txBody>
      </p:sp>
      <p:pic>
        <p:nvPicPr>
          <p:cNvPr id="6" name="Content Placeholder 3" descr="2002 brazil.jpg"/>
          <p:cNvPicPr>
            <a:picLocks noGrp="1" noChangeAspect="1"/>
          </p:cNvPicPr>
          <p:nvPr>
            <p:ph idx="1"/>
          </p:nvPr>
        </p:nvPicPr>
        <p:blipFill>
          <a:blip r:embed="rId2" cstate="print"/>
          <a:stretch>
            <a:fillRect/>
          </a:stretch>
        </p:blipFill>
        <p:spPr>
          <a:xfrm>
            <a:off x="1524000" y="1219200"/>
            <a:ext cx="6248400" cy="867565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smtClean="0">
                <a:solidFill>
                  <a:schemeClr val="bg1"/>
                </a:solidFill>
              </a:rPr>
              <a:t>Amazon Rainforest Deforestation</a:t>
            </a:r>
            <a:br>
              <a:rPr lang="en-US" sz="4000" smtClean="0">
                <a:solidFill>
                  <a:schemeClr val="bg1"/>
                </a:solidFill>
              </a:rPr>
            </a:br>
            <a:r>
              <a:rPr lang="en-US" sz="4000" smtClean="0">
                <a:solidFill>
                  <a:schemeClr val="bg1"/>
                </a:solidFill>
              </a:rPr>
              <a:t>News Articles</a:t>
            </a:r>
          </a:p>
        </p:txBody>
      </p:sp>
      <p:sp>
        <p:nvSpPr>
          <p:cNvPr id="13315" name="Rectangle 4"/>
          <p:cNvSpPr>
            <a:spLocks noGrp="1" noChangeArrowheads="1"/>
          </p:cNvSpPr>
          <p:nvPr>
            <p:ph type="body" sz="half" idx="1"/>
          </p:nvPr>
        </p:nvSpPr>
        <p:spPr/>
        <p:txBody>
          <a:bodyPr/>
          <a:lstStyle/>
          <a:p>
            <a:pPr eaLnBrk="1" hangingPunct="1">
              <a:lnSpc>
                <a:spcPct val="90000"/>
              </a:lnSpc>
            </a:pPr>
            <a:r>
              <a:rPr lang="en-US" sz="2400" smtClean="0"/>
              <a:t>“Brazil launches deforestation plan”</a:t>
            </a:r>
          </a:p>
          <a:p>
            <a:pPr eaLnBrk="1" hangingPunct="1">
              <a:lnSpc>
                <a:spcPct val="90000"/>
              </a:lnSpc>
              <a:buFontTx/>
              <a:buNone/>
            </a:pPr>
            <a:r>
              <a:rPr lang="en-US" sz="1800" smtClean="0"/>
              <a:t>	A new initiative in Brazil was established to monitor the land use of the rain forest to hopefully reduce the amount of illegal deforestation in the Amazon.  A landholder registry will be created and enforcement troops will be sent out to police the region.  Land owners will be required to register, and if they don’t they will no longer be able to receive government loans and other benefits from the Brazilian government.  President Luiz Inacio Lula da Silva has already approved the plan. (Astor)</a:t>
            </a:r>
          </a:p>
        </p:txBody>
      </p:sp>
      <p:sp>
        <p:nvSpPr>
          <p:cNvPr id="13316" name="Rectangle 5"/>
          <p:cNvSpPr>
            <a:spLocks noGrp="1" noChangeArrowheads="1"/>
          </p:cNvSpPr>
          <p:nvPr>
            <p:ph type="body" sz="half" idx="2"/>
          </p:nvPr>
        </p:nvSpPr>
        <p:spPr/>
        <p:txBody>
          <a:bodyPr/>
          <a:lstStyle/>
          <a:p>
            <a:pPr eaLnBrk="1" hangingPunct="1">
              <a:lnSpc>
                <a:spcPct val="90000"/>
              </a:lnSpc>
            </a:pPr>
            <a:r>
              <a:rPr lang="en-US" sz="2400" smtClean="0"/>
              <a:t>“Zero’ Amazon Deforestation Possible by 2015, Brazilian NGOs Say”</a:t>
            </a:r>
          </a:p>
          <a:p>
            <a:pPr eaLnBrk="1" hangingPunct="1">
              <a:lnSpc>
                <a:spcPct val="90000"/>
              </a:lnSpc>
              <a:buFontTx/>
              <a:buNone/>
            </a:pPr>
            <a:r>
              <a:rPr lang="en-US" sz="1800" smtClean="0"/>
              <a:t>     Brazilian non-governmental organizations have created a proposal entitled “The Agreement on Acknowledging the Value of the Forest and Ending Amazon Deforestation.” It is a plan to stop clear-cutting in the Amazon rainforest by 2015.  Their aim is to unite the Brazilian government and civilians and combining public policies and market strategies. (Herro)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smtClean="0"/>
              <a:t>References: Books and Websites</a:t>
            </a:r>
          </a:p>
        </p:txBody>
      </p:sp>
      <p:sp>
        <p:nvSpPr>
          <p:cNvPr id="14339" name="Rectangle 3"/>
          <p:cNvSpPr>
            <a:spLocks noGrp="1" noChangeArrowheads="1"/>
          </p:cNvSpPr>
          <p:nvPr>
            <p:ph type="body" idx="1"/>
          </p:nvPr>
        </p:nvSpPr>
        <p:spPr/>
        <p:txBody>
          <a:bodyPr/>
          <a:lstStyle/>
          <a:p>
            <a:pPr eaLnBrk="1" hangingPunct="1">
              <a:lnSpc>
                <a:spcPct val="80000"/>
              </a:lnSpc>
            </a:pPr>
            <a:r>
              <a:rPr lang="en-US" sz="2000" smtClean="0"/>
              <a:t>Astor, Michael. “Brazil launches anti-deforestation plan.” </a:t>
            </a:r>
            <a:r>
              <a:rPr lang="en-US" sz="2000" i="1" smtClean="0"/>
              <a:t>Associated Press</a:t>
            </a:r>
            <a:r>
              <a:rPr lang="en-US" sz="2000" smtClean="0"/>
              <a:t>. </a:t>
            </a:r>
            <a:r>
              <a:rPr lang="en-US" sz="2000" u="sng" smtClean="0"/>
              <a:t>Rainforest Portal</a:t>
            </a:r>
            <a:r>
              <a:rPr lang="en-US" sz="2000" smtClean="0"/>
              <a:t>. 21 December 2007. 18 February 2008. http://rainforestportal.org/shared/reader/welcome/aspx?linkid=90566</a:t>
            </a:r>
          </a:p>
          <a:p>
            <a:pPr eaLnBrk="1" hangingPunct="1">
              <a:lnSpc>
                <a:spcPct val="80000"/>
              </a:lnSpc>
            </a:pPr>
            <a:r>
              <a:rPr lang="en-US" sz="2000" smtClean="0"/>
              <a:t>Barreto, Paulo, Carlos Souza Jr., Ruth Nogueron, Anthony Anderson, and Rodney Salomao. “Human Pressure on the Brazilian Amazon Forests”. </a:t>
            </a:r>
            <a:r>
              <a:rPr lang="en-US" sz="2000" u="sng" smtClean="0"/>
              <a:t>World Resources Institute Report</a:t>
            </a:r>
            <a:r>
              <a:rPr lang="en-US" sz="2000" smtClean="0"/>
              <a:t> 2006. 12 April 2008. http://www.globalforestwatch.org/common/pdf/Human_Pressure_Final_English.pdf</a:t>
            </a:r>
          </a:p>
          <a:p>
            <a:pPr eaLnBrk="1" hangingPunct="1">
              <a:lnSpc>
                <a:spcPct val="80000"/>
              </a:lnSpc>
            </a:pPr>
            <a:r>
              <a:rPr lang="en-US" sz="2000" smtClean="0"/>
              <a:t>Blackman, Allen, Richard Morgenstern, Librado Montealegre Marcia, and Juan Carlos Garcia de Brigard. </a:t>
            </a:r>
            <a:r>
              <a:rPr lang="en-US" sz="2000" u="sng" smtClean="0"/>
              <a:t>Review of the Efficiency and Effectiveness of Colombia’s Environmental Policies</a:t>
            </a:r>
            <a:r>
              <a:rPr lang="en-US" sz="2000" smtClean="0"/>
              <a:t>. Resources for the Future. August 2006. 11 March 2008. http://rff.org/rff/Documents/RFF-Rpt-ColoEPEfficiency.pdf</a:t>
            </a:r>
          </a:p>
          <a:p>
            <a:pPr eaLnBrk="1" hangingPunct="1">
              <a:lnSpc>
                <a:spcPct val="80000"/>
              </a:lnSpc>
            </a:pPr>
            <a:r>
              <a:rPr lang="en-US" sz="2000" smtClean="0"/>
              <a:t>Blouet, Brain W., and Olwyn M. Blouet. </a:t>
            </a:r>
            <a:r>
              <a:rPr lang="en-US" sz="2000" u="sng" smtClean="0"/>
              <a:t>Latin America and the Caribbean: A Systematic and Regional Survey</a:t>
            </a:r>
            <a:r>
              <a:rPr lang="en-US" sz="2000" smtClean="0"/>
              <a:t>. 5th Edition. Hoboken, NJ: John Wile &amp; Sons, Inc., 2006.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smtClean="0"/>
              <a:t>References: Books and Websites</a:t>
            </a:r>
          </a:p>
        </p:txBody>
      </p:sp>
      <p:sp>
        <p:nvSpPr>
          <p:cNvPr id="15363" name="Rectangle 3"/>
          <p:cNvSpPr>
            <a:spLocks noGrp="1" noChangeArrowheads="1"/>
          </p:cNvSpPr>
          <p:nvPr>
            <p:ph type="body" idx="1"/>
          </p:nvPr>
        </p:nvSpPr>
        <p:spPr/>
        <p:txBody>
          <a:bodyPr/>
          <a:lstStyle/>
          <a:p>
            <a:pPr eaLnBrk="1" hangingPunct="1">
              <a:lnSpc>
                <a:spcPct val="80000"/>
              </a:lnSpc>
            </a:pPr>
            <a:r>
              <a:rPr lang="en-US" sz="2200" smtClean="0"/>
              <a:t>Ethaslanded. “Amazon Rainforest Forever (English version)”. 11 July 2007. Online video clip. </a:t>
            </a:r>
            <a:r>
              <a:rPr lang="en-US" sz="2200" u="sng" smtClean="0"/>
              <a:t>YouTube</a:t>
            </a:r>
            <a:r>
              <a:rPr lang="en-US" sz="2200" smtClean="0"/>
              <a:t>. Accessed on 8 April 2008. http://www.youtube.com/watch?v=COW943mgEMc</a:t>
            </a:r>
          </a:p>
          <a:p>
            <a:pPr eaLnBrk="1" hangingPunct="1">
              <a:lnSpc>
                <a:spcPct val="80000"/>
              </a:lnSpc>
            </a:pPr>
            <a:r>
              <a:rPr lang="en-US" sz="2200" smtClean="0"/>
              <a:t>Herro, Alana. “Zero Amazon Deforestation Possible by 2015, Brazilian NGOs Say.” </a:t>
            </a:r>
            <a:r>
              <a:rPr lang="en-US" sz="2200" i="1" smtClean="0"/>
              <a:t>Eye on Earth</a:t>
            </a:r>
            <a:r>
              <a:rPr lang="en-US" sz="2200" smtClean="0"/>
              <a:t>. </a:t>
            </a:r>
            <a:r>
              <a:rPr lang="en-US" sz="2200" u="sng" smtClean="0"/>
              <a:t>Worldwatch Institute: Vision for a Sustainable World</a:t>
            </a:r>
            <a:r>
              <a:rPr lang="en-US" sz="2200" smtClean="0"/>
              <a:t>. 10 October 2007. 28 February 2008. http://worldwatch.org/node/5392</a:t>
            </a:r>
          </a:p>
          <a:p>
            <a:pPr eaLnBrk="1" hangingPunct="1">
              <a:lnSpc>
                <a:spcPct val="80000"/>
              </a:lnSpc>
            </a:pPr>
            <a:r>
              <a:rPr lang="en-US" sz="2200" smtClean="0"/>
              <a:t>Menotti, Victor. “Globalization and the Acceleration of Forest Destruction Since Rio.” </a:t>
            </a:r>
            <a:r>
              <a:rPr lang="en-US" sz="2200" u="sng" smtClean="0"/>
              <a:t>International Forum on Globalization</a:t>
            </a:r>
            <a:r>
              <a:rPr lang="en-US" sz="2200" smtClean="0"/>
              <a:t>. 13 April 2008. http://www.ifg.org/programs/forest.htm</a:t>
            </a:r>
          </a:p>
          <a:p>
            <a:pPr eaLnBrk="1" hangingPunct="1">
              <a:lnSpc>
                <a:spcPct val="80000"/>
              </a:lnSpc>
            </a:pPr>
            <a:r>
              <a:rPr lang="en-US" sz="2200" smtClean="0"/>
              <a:t>Wood, Charles H., and Roberto Porro. </a:t>
            </a:r>
            <a:r>
              <a:rPr lang="en-US" sz="2200" u="sng" smtClean="0"/>
              <a:t>Deforestation and Land Use in the Amazon</a:t>
            </a:r>
            <a:r>
              <a:rPr lang="en-US" sz="2200" smtClean="0"/>
              <a:t>. Gainesville, FL: University Press of Florida, 2002.</a:t>
            </a:r>
          </a:p>
          <a:p>
            <a:pPr eaLnBrk="1" hangingPunct="1">
              <a:lnSpc>
                <a:spcPct val="80000"/>
              </a:lnSpc>
            </a:pPr>
            <a:endParaRPr lang="en-US" sz="22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References: Images</a:t>
            </a:r>
          </a:p>
        </p:txBody>
      </p:sp>
      <p:sp>
        <p:nvSpPr>
          <p:cNvPr id="16387" name="Rectangle 3"/>
          <p:cNvSpPr>
            <a:spLocks noGrp="1" noChangeArrowheads="1"/>
          </p:cNvSpPr>
          <p:nvPr>
            <p:ph type="body" idx="1"/>
          </p:nvPr>
        </p:nvSpPr>
        <p:spPr>
          <a:xfrm>
            <a:off x="533400" y="1447800"/>
            <a:ext cx="8229600" cy="4525963"/>
          </a:xfrm>
        </p:spPr>
        <p:txBody>
          <a:bodyPr/>
          <a:lstStyle/>
          <a:p>
            <a:pPr marL="533400" indent="-533400" eaLnBrk="1" hangingPunct="1">
              <a:lnSpc>
                <a:spcPct val="80000"/>
              </a:lnSpc>
              <a:buFontTx/>
              <a:buAutoNum type="arabicPeriod"/>
            </a:pPr>
            <a:r>
              <a:rPr lang="en-US" sz="2200" dirty="0" smtClean="0">
                <a:hlinkClick r:id="rId2"/>
              </a:rPr>
              <a:t>http://www.unique-southamerica-travel-experience.com/images/49am95-copia.jpg</a:t>
            </a:r>
            <a:r>
              <a:rPr lang="en-US" sz="2200" dirty="0" smtClean="0"/>
              <a:t> </a:t>
            </a:r>
          </a:p>
          <a:p>
            <a:pPr marL="533400" indent="-533400" eaLnBrk="1" hangingPunct="1">
              <a:lnSpc>
                <a:spcPct val="80000"/>
              </a:lnSpc>
              <a:buFontTx/>
              <a:buAutoNum type="arabicPeriod"/>
            </a:pPr>
            <a:r>
              <a:rPr lang="en-US" sz="2200" dirty="0" smtClean="0">
                <a:hlinkClick r:id="rId3"/>
              </a:rPr>
              <a:t>http://www.galapagos-inc.com/amazon_pic/1.jpg</a:t>
            </a:r>
            <a:endParaRPr lang="en-US" sz="2200" dirty="0" smtClean="0"/>
          </a:p>
          <a:p>
            <a:pPr marL="533400" indent="-533400" eaLnBrk="1" hangingPunct="1">
              <a:lnSpc>
                <a:spcPct val="80000"/>
              </a:lnSpc>
              <a:buFontTx/>
              <a:buAutoNum type="arabicPeriod"/>
            </a:pPr>
            <a:r>
              <a:rPr lang="en-US" sz="2200" dirty="0" smtClean="0">
                <a:hlinkClick r:id="rId4"/>
              </a:rPr>
              <a:t>http://photos.mongabay.com/07/brazil/amazon_basin_map-max.jpg</a:t>
            </a:r>
            <a:endParaRPr lang="en-US" sz="2200" dirty="0" smtClean="0"/>
          </a:p>
          <a:p>
            <a:pPr marL="533400" indent="-533400" eaLnBrk="1" hangingPunct="1">
              <a:lnSpc>
                <a:spcPct val="80000"/>
              </a:lnSpc>
              <a:buFontTx/>
              <a:buAutoNum type="arabicPeriod"/>
            </a:pPr>
            <a:r>
              <a:rPr lang="en-US" sz="2200" dirty="0" smtClean="0">
                <a:hlinkClick r:id="rId5"/>
              </a:rPr>
              <a:t>http://globalis.gvu.unu.edu/</a:t>
            </a:r>
            <a:endParaRPr lang="en-US" sz="2200" dirty="0" smtClean="0"/>
          </a:p>
          <a:p>
            <a:pPr marL="533400" indent="-533400" eaLnBrk="1" hangingPunct="1">
              <a:lnSpc>
                <a:spcPct val="80000"/>
              </a:lnSpc>
              <a:buFontTx/>
              <a:buAutoNum type="arabicPeriod"/>
            </a:pPr>
            <a:r>
              <a:rPr lang="en-US" sz="2200" dirty="0" smtClean="0">
                <a:hlinkClick r:id="rId6"/>
              </a:rPr>
              <a:t>http://media.wiley.com/product_data/coverImage/50/04716309/0471630950.jpg</a:t>
            </a:r>
            <a:endParaRPr lang="en-US" sz="2200" dirty="0" smtClean="0"/>
          </a:p>
          <a:p>
            <a:pPr marL="533400" indent="-533400" eaLnBrk="1" hangingPunct="1">
              <a:lnSpc>
                <a:spcPct val="80000"/>
              </a:lnSpc>
              <a:buFontTx/>
              <a:buAutoNum type="arabicPeriod"/>
            </a:pPr>
            <a:r>
              <a:rPr lang="en-US" sz="2200" dirty="0" smtClean="0">
                <a:hlinkClick r:id="rId7"/>
              </a:rPr>
              <a:t>http://www.eoearth.org/upload/thumb/d/dd/RioEarthSummit1992.jpg/200px-RioEarthSummit1992.jpg</a:t>
            </a:r>
            <a:endParaRPr lang="en-US" sz="2200" dirty="0" smtClean="0"/>
          </a:p>
          <a:p>
            <a:pPr marL="533400" indent="-533400" eaLnBrk="1" hangingPunct="1">
              <a:lnSpc>
                <a:spcPct val="80000"/>
              </a:lnSpc>
              <a:buFontTx/>
              <a:buAutoNum type="arabicPeriod"/>
            </a:pPr>
            <a:r>
              <a:rPr lang="en-US" sz="2200" dirty="0" smtClean="0">
                <a:hlinkClick r:id="rId8"/>
              </a:rPr>
              <a:t>http://news.mongabay.com/images/2006/0322.jpg</a:t>
            </a:r>
            <a:endParaRPr lang="en-US" sz="2200" dirty="0" smtClean="0"/>
          </a:p>
          <a:p>
            <a:pPr marL="533400" indent="-533400" eaLnBrk="1" hangingPunct="1">
              <a:lnSpc>
                <a:spcPct val="80000"/>
              </a:lnSpc>
              <a:buFontTx/>
              <a:buAutoNum type="arabicPeriod"/>
            </a:pPr>
            <a:r>
              <a:rPr lang="en-US" sz="2200" dirty="0" smtClean="0">
                <a:hlinkClick r:id="rId9"/>
              </a:rPr>
              <a:t>http://www.rainforestrelief.org/documents/Causes_of_RF_Destruction.gif</a:t>
            </a:r>
            <a:endParaRPr lang="en-US" sz="2200" dirty="0" smtClean="0"/>
          </a:p>
          <a:p>
            <a:pPr marL="533400" indent="-533400" eaLnBrk="1" hangingPunct="1">
              <a:lnSpc>
                <a:spcPct val="80000"/>
              </a:lnSpc>
              <a:buFontTx/>
              <a:buAutoNum type="arabicPeriod"/>
            </a:pPr>
            <a:r>
              <a:rPr lang="en-US" sz="2200" dirty="0" smtClean="0">
                <a:hlinkClick r:id="rId10"/>
              </a:rPr>
              <a:t>http://travel.mongabay.com/colombia/150/co01-9140.jpg</a:t>
            </a:r>
            <a:endParaRPr lang="en-US" sz="2200" dirty="0" smtClean="0"/>
          </a:p>
          <a:p>
            <a:pPr marL="533400" indent="-533400" eaLnBrk="1" hangingPunct="1">
              <a:lnSpc>
                <a:spcPct val="80000"/>
              </a:lnSpc>
              <a:buFontTx/>
              <a:buAutoNum type="arabicPeriod"/>
            </a:pPr>
            <a:r>
              <a:rPr lang="en-US" sz="2200" dirty="0" smtClean="0">
                <a:hlinkClick r:id="rId11"/>
              </a:rPr>
              <a:t>http://earthobservatory.nasa.gov/Newsroom/NewImages/Images/Brazil_TMO_june2002_2006.jpg</a:t>
            </a:r>
            <a:endParaRPr lang="en-US" sz="2200" dirty="0" smtClean="0"/>
          </a:p>
          <a:p>
            <a:pPr marL="533400" indent="-533400" eaLnBrk="1" hangingPunct="1">
              <a:lnSpc>
                <a:spcPct val="80000"/>
              </a:lnSpc>
              <a:buNone/>
            </a:pPr>
            <a:endParaRPr lang="en-US" sz="2200" dirty="0" smtClean="0"/>
          </a:p>
          <a:p>
            <a:pPr marL="533400" indent="-533400" eaLnBrk="1" hangingPunct="1">
              <a:lnSpc>
                <a:spcPct val="80000"/>
              </a:lnSpc>
              <a:buFontTx/>
              <a:buAutoNum type="arabicPeriod"/>
            </a:pPr>
            <a:endParaRPr lang="en-US" sz="2400" dirty="0" smtClean="0"/>
          </a:p>
          <a:p>
            <a:pPr marL="533400" indent="-533400" eaLnBrk="1" hangingPunct="1">
              <a:lnSpc>
                <a:spcPct val="80000"/>
              </a:lnSpc>
            </a:pPr>
            <a:endParaRPr lang="en-US" sz="2400" dirty="0" smtClean="0"/>
          </a:p>
          <a:p>
            <a:pPr marL="533400" indent="-533400"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type="title"/>
          </p:nvPr>
        </p:nvPicPr>
        <p:blipFill>
          <a:blip r:embed="rId2" cstate="print"/>
          <a:srcRect/>
          <a:stretch>
            <a:fillRect/>
          </a:stretch>
        </p:blipFill>
        <p:spPr>
          <a:xfrm>
            <a:off x="0" y="0"/>
            <a:ext cx="3733800" cy="1647825"/>
          </a:xfrm>
        </p:spPr>
      </p:pic>
      <p:sp>
        <p:nvSpPr>
          <p:cNvPr id="4099" name="Rectangle 3"/>
          <p:cNvSpPr>
            <a:spLocks noGrp="1" noChangeArrowheads="1"/>
          </p:cNvSpPr>
          <p:nvPr>
            <p:ph type="body" idx="1"/>
          </p:nvPr>
        </p:nvSpPr>
        <p:spPr>
          <a:xfrm>
            <a:off x="457200" y="1676400"/>
            <a:ext cx="8229600" cy="4525963"/>
          </a:xfrm>
        </p:spPr>
        <p:txBody>
          <a:bodyPr/>
          <a:lstStyle/>
          <a:p>
            <a:pPr eaLnBrk="1" hangingPunct="1"/>
            <a:r>
              <a:rPr lang="en-US" sz="2800" smtClean="0">
                <a:solidFill>
                  <a:srgbClr val="CC0066"/>
                </a:solidFill>
              </a:rPr>
              <a:t>The Amazon Rainforest, roughly the size of Australia, is one of the world’s greatest natural resources and it is now being destroyed at an alarming rate.  Two of the most prominent problems right now in the Amazonian region are land conflicts (over land reform and distribution) and balancing economic development with the preservation of the valuable rainforest.  </a:t>
            </a:r>
          </a:p>
        </p:txBody>
      </p:sp>
      <p:pic>
        <p:nvPicPr>
          <p:cNvPr id="4100" name="Picture 4"/>
          <p:cNvPicPr>
            <a:picLocks noChangeAspect="1" noChangeArrowheads="1"/>
          </p:cNvPicPr>
          <p:nvPr/>
        </p:nvPicPr>
        <p:blipFill>
          <a:blip r:embed="rId3" cstate="print"/>
          <a:srcRect/>
          <a:stretch>
            <a:fillRect/>
          </a:stretch>
        </p:blipFill>
        <p:spPr bwMode="auto">
          <a:xfrm>
            <a:off x="6172200" y="5295900"/>
            <a:ext cx="2971800"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a:xfrm>
            <a:off x="0" y="274638"/>
            <a:ext cx="9144000" cy="1143000"/>
          </a:xfrm>
        </p:spPr>
        <p:txBody>
          <a:bodyPr/>
          <a:lstStyle/>
          <a:p>
            <a:pPr eaLnBrk="1" hangingPunct="1"/>
            <a:r>
              <a:rPr lang="en-US" sz="4000" b="1" smtClean="0">
                <a:solidFill>
                  <a:srgbClr val="006600"/>
                </a:solidFill>
              </a:rPr>
              <a:t>Amazon Rainforest Facts and Intro to Amazon Rainforest Deforestation</a:t>
            </a:r>
          </a:p>
        </p:txBody>
      </p:sp>
      <p:sp>
        <p:nvSpPr>
          <p:cNvPr id="1029" name="Rectangle 5"/>
          <p:cNvSpPr>
            <a:spLocks noGrp="1" noChangeArrowheads="1"/>
          </p:cNvSpPr>
          <p:nvPr>
            <p:ph type="body" sz="half" idx="1"/>
          </p:nvPr>
        </p:nvSpPr>
        <p:spPr/>
        <p:txBody>
          <a:bodyPr/>
          <a:lstStyle/>
          <a:p>
            <a:pPr eaLnBrk="1" hangingPunct="1"/>
            <a:endParaRPr lang="en-US" sz="2800" smtClean="0"/>
          </a:p>
        </p:txBody>
      </p:sp>
      <p:sp>
        <p:nvSpPr>
          <p:cNvPr id="1030" name="Rectangle 6"/>
          <p:cNvSpPr>
            <a:spLocks noGrp="1" noChangeArrowheads="1"/>
          </p:cNvSpPr>
          <p:nvPr>
            <p:ph sz="half" idx="2"/>
          </p:nvPr>
        </p:nvSpPr>
        <p:spPr/>
        <p:txBody>
          <a:bodyPr/>
          <a:lstStyle/>
          <a:p>
            <a:pPr eaLnBrk="1" hangingPunct="1"/>
            <a:endParaRPr lang="en-US" sz="2800" smtClean="0"/>
          </a:p>
        </p:txBody>
      </p:sp>
    </p:spTree>
    <p:controls>
      <p:control spid="1031" name="ShockwaveFlash2" r:id="rId2" imgW="8151840" imgH="4800600"/>
    </p:controls>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globalis"/>
          <p:cNvPicPr>
            <a:picLocks noGrp="1" noChangeAspect="1" noChangeArrowheads="1"/>
          </p:cNvPicPr>
          <p:nvPr>
            <p:ph/>
          </p:nvPr>
        </p:nvPicPr>
        <p:blipFill>
          <a:blip r:embed="rId3" cstate="print"/>
          <a:srcRect l="4800"/>
          <a:stretch>
            <a:fillRect/>
          </a:stretch>
        </p:blipFill>
        <p:spPr>
          <a:xfrm>
            <a:off x="3921125" y="3017838"/>
            <a:ext cx="5222875" cy="3840162"/>
          </a:xfrm>
          <a:noFill/>
        </p:spPr>
      </p:pic>
      <p:pic>
        <p:nvPicPr>
          <p:cNvPr id="5123" name="Picture 9"/>
          <p:cNvPicPr>
            <a:picLocks noChangeAspect="1" noChangeArrowheads="1"/>
          </p:cNvPicPr>
          <p:nvPr/>
        </p:nvPicPr>
        <p:blipFill>
          <a:blip r:embed="rId4" cstate="print"/>
          <a:srcRect b="20396"/>
          <a:stretch>
            <a:fillRect/>
          </a:stretch>
        </p:blipFill>
        <p:spPr bwMode="auto">
          <a:xfrm>
            <a:off x="0" y="0"/>
            <a:ext cx="4419600" cy="4495800"/>
          </a:xfrm>
          <a:prstGeom prst="rect">
            <a:avLst/>
          </a:prstGeom>
          <a:noFill/>
          <a:ln w="9525">
            <a:noFill/>
            <a:miter lim="800000"/>
            <a:headEnd/>
            <a:tailEnd/>
          </a:ln>
        </p:spPr>
      </p:pic>
      <p:sp>
        <p:nvSpPr>
          <p:cNvPr id="5124" name="Text Box 11"/>
          <p:cNvSpPr txBox="1">
            <a:spLocks noChangeArrowheads="1"/>
          </p:cNvSpPr>
          <p:nvPr/>
        </p:nvSpPr>
        <p:spPr bwMode="auto">
          <a:xfrm>
            <a:off x="0" y="4648200"/>
            <a:ext cx="3581400" cy="366713"/>
          </a:xfrm>
          <a:prstGeom prst="rect">
            <a:avLst/>
          </a:prstGeom>
          <a:noFill/>
          <a:ln w="9525">
            <a:noFill/>
            <a:miter lim="800000"/>
            <a:headEnd/>
            <a:tailEnd/>
          </a:ln>
        </p:spPr>
        <p:txBody>
          <a:bodyPr>
            <a:spAutoFit/>
          </a:bodyPr>
          <a:lstStyle/>
          <a:p>
            <a:pPr>
              <a:spcBef>
                <a:spcPct val="50000"/>
              </a:spcBef>
            </a:pPr>
            <a:r>
              <a:rPr lang="en-US"/>
              <a:t> </a:t>
            </a:r>
          </a:p>
        </p:txBody>
      </p:sp>
      <p:sp>
        <p:nvSpPr>
          <p:cNvPr id="5125" name="Text Box 12"/>
          <p:cNvSpPr txBox="1">
            <a:spLocks noChangeArrowheads="1"/>
          </p:cNvSpPr>
          <p:nvPr/>
        </p:nvSpPr>
        <p:spPr bwMode="auto">
          <a:xfrm>
            <a:off x="4572000" y="228600"/>
            <a:ext cx="4191000" cy="779463"/>
          </a:xfrm>
          <a:prstGeom prst="rect">
            <a:avLst/>
          </a:prstGeom>
          <a:noFill/>
          <a:ln w="9525">
            <a:noFill/>
            <a:miter lim="800000"/>
            <a:headEnd/>
            <a:tailEnd/>
          </a:ln>
        </p:spPr>
        <p:txBody>
          <a:bodyPr>
            <a:spAutoFit/>
          </a:bodyPr>
          <a:lstStyle/>
          <a:p>
            <a:pPr>
              <a:spcBef>
                <a:spcPct val="50000"/>
              </a:spcBef>
            </a:pPr>
            <a:endParaRPr lang="en-US"/>
          </a:p>
          <a:p>
            <a:pPr>
              <a:spcBef>
                <a:spcPct val="50000"/>
              </a:spcBef>
            </a:pPr>
            <a:endParaRPr lang="en-US"/>
          </a:p>
        </p:txBody>
      </p:sp>
      <p:sp>
        <p:nvSpPr>
          <p:cNvPr id="5126" name="Text Box 13"/>
          <p:cNvSpPr txBox="1">
            <a:spLocks noChangeArrowheads="1"/>
          </p:cNvSpPr>
          <p:nvPr/>
        </p:nvSpPr>
        <p:spPr bwMode="auto">
          <a:xfrm>
            <a:off x="4648200" y="533400"/>
            <a:ext cx="4191000" cy="1739900"/>
          </a:xfrm>
          <a:prstGeom prst="rect">
            <a:avLst/>
          </a:prstGeom>
          <a:noFill/>
          <a:ln w="9525">
            <a:noFill/>
            <a:miter lim="800000"/>
            <a:headEnd/>
            <a:tailEnd/>
          </a:ln>
        </p:spPr>
        <p:txBody>
          <a:bodyPr>
            <a:spAutoFit/>
          </a:bodyPr>
          <a:lstStyle/>
          <a:p>
            <a:pPr>
              <a:spcBef>
                <a:spcPct val="50000"/>
              </a:spcBef>
            </a:pPr>
            <a:r>
              <a:rPr lang="en-US"/>
              <a:t>Left: map of the Amazon Rainforest,  clearly showing the 9 countries it reaches into: </a:t>
            </a:r>
            <a:r>
              <a:rPr lang="en-US" b="1"/>
              <a:t>Brazil, Bolivia, Peru, Ecuador, Colombia, Venezuela, Guyana, Suriname, and French Guiana</a:t>
            </a:r>
          </a:p>
        </p:txBody>
      </p:sp>
      <p:sp>
        <p:nvSpPr>
          <p:cNvPr id="5127" name="Text Box 14"/>
          <p:cNvSpPr txBox="1">
            <a:spLocks noChangeArrowheads="1"/>
          </p:cNvSpPr>
          <p:nvPr/>
        </p:nvSpPr>
        <p:spPr bwMode="auto">
          <a:xfrm>
            <a:off x="152400" y="5254625"/>
            <a:ext cx="3352800" cy="1465263"/>
          </a:xfrm>
          <a:prstGeom prst="rect">
            <a:avLst/>
          </a:prstGeom>
          <a:noFill/>
          <a:ln w="9525">
            <a:noFill/>
            <a:miter lim="800000"/>
            <a:headEnd/>
            <a:tailEnd/>
          </a:ln>
        </p:spPr>
        <p:txBody>
          <a:bodyPr>
            <a:spAutoFit/>
          </a:bodyPr>
          <a:lstStyle/>
          <a:p>
            <a:pPr algn="ctr"/>
            <a:r>
              <a:rPr lang="en-US"/>
              <a:t>Right: </a:t>
            </a:r>
          </a:p>
          <a:p>
            <a:pPr algn="ctr"/>
            <a:r>
              <a:rPr lang="en-US"/>
              <a:t>Human Impact 2050 Map</a:t>
            </a:r>
          </a:p>
          <a:p>
            <a:pPr algn="ctr"/>
            <a:r>
              <a:rPr lang="en-US"/>
              <a:t>         </a:t>
            </a:r>
            <a:r>
              <a:rPr lang="en-US">
                <a:hlinkClick r:id="rId5"/>
              </a:rPr>
              <a:t>http://globalis.gvu.unu.edu/</a:t>
            </a:r>
            <a:endParaRPr lang="en-US"/>
          </a:p>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0" y="0"/>
            <a:ext cx="9144000" cy="6508750"/>
          </a:xfrm>
          <a:prstGeom prst="rect">
            <a:avLst/>
          </a:prstGeom>
          <a:noFill/>
          <a:ln w="9525">
            <a:noFill/>
            <a:miter lim="800000"/>
            <a:headEnd/>
            <a:tailEnd/>
          </a:ln>
        </p:spPr>
        <p:txBody>
          <a:bodyPr>
            <a:spAutoFit/>
          </a:bodyPr>
          <a:lstStyle/>
          <a:p>
            <a:pPr algn="r">
              <a:spcBef>
                <a:spcPct val="50000"/>
              </a:spcBef>
            </a:pPr>
            <a:r>
              <a:rPr lang="en-US" sz="2800" b="1" dirty="0">
                <a:solidFill>
                  <a:srgbClr val="006600"/>
                </a:solidFill>
              </a:rPr>
              <a:t>A portrait of the Amazonia Region from </a:t>
            </a:r>
            <a:r>
              <a:rPr lang="en-US" sz="2800" b="1" u="sng" dirty="0">
                <a:solidFill>
                  <a:srgbClr val="006600"/>
                </a:solidFill>
              </a:rPr>
              <a:t>Latin America and the Caribbean</a:t>
            </a:r>
            <a:r>
              <a:rPr lang="en-US" sz="2800" b="1" dirty="0">
                <a:solidFill>
                  <a:srgbClr val="006600"/>
                </a:solidFill>
              </a:rPr>
              <a:t> (pp.50 and 426-444):</a:t>
            </a:r>
            <a:endParaRPr lang="en-US" sz="2000" b="1" dirty="0">
              <a:solidFill>
                <a:srgbClr val="006600"/>
              </a:solidFill>
            </a:endParaRPr>
          </a:p>
          <a:p>
            <a:pPr>
              <a:spcBef>
                <a:spcPct val="50000"/>
              </a:spcBef>
            </a:pPr>
            <a:endParaRPr lang="en-US" sz="1000" b="1" u="sng" dirty="0">
              <a:solidFill>
                <a:srgbClr val="006600"/>
              </a:solidFill>
            </a:endParaRPr>
          </a:p>
          <a:p>
            <a:pPr>
              <a:spcBef>
                <a:spcPct val="50000"/>
              </a:spcBef>
              <a:buFontTx/>
              <a:buChar char="•"/>
            </a:pPr>
            <a:r>
              <a:rPr lang="en-US" sz="2000" dirty="0">
                <a:solidFill>
                  <a:srgbClr val="006600"/>
                </a:solidFill>
              </a:rPr>
              <a:t>Demand for dietary, pharmaceutical, and material goods created from species found only in the Amazon (30% of the world’s species are here)- extract those goods- the remaining forest area is burned- grass and small shrubs grow back- the land is used as cattle ranches (soil fertility is greatly diminished)</a:t>
            </a:r>
          </a:p>
          <a:p>
            <a:pPr>
              <a:spcBef>
                <a:spcPct val="50000"/>
              </a:spcBef>
              <a:buFontTx/>
              <a:buChar char="•"/>
            </a:pPr>
            <a:r>
              <a:rPr lang="en-US" sz="2000" dirty="0">
                <a:solidFill>
                  <a:srgbClr val="006600"/>
                </a:solidFill>
              </a:rPr>
              <a:t>Climate affected by the deforestation </a:t>
            </a:r>
            <a:r>
              <a:rPr lang="en-US" sz="2000" dirty="0" smtClean="0">
                <a:solidFill>
                  <a:srgbClr val="006600"/>
                </a:solidFill>
              </a:rPr>
              <a:t>(p</a:t>
            </a:r>
            <a:r>
              <a:rPr lang="en-US" sz="2000" dirty="0">
                <a:solidFill>
                  <a:srgbClr val="006600"/>
                </a:solidFill>
              </a:rPr>
              <a:t>. 50)</a:t>
            </a:r>
          </a:p>
          <a:p>
            <a:pPr>
              <a:spcBef>
                <a:spcPct val="50000"/>
              </a:spcBef>
              <a:buFontTx/>
              <a:buChar char="•"/>
            </a:pPr>
            <a:r>
              <a:rPr lang="en-US" sz="2000" dirty="0">
                <a:solidFill>
                  <a:srgbClr val="006600"/>
                </a:solidFill>
              </a:rPr>
              <a:t>“Amazonia is being destroyed </a:t>
            </a:r>
            <a:r>
              <a:rPr lang="en-US" sz="2000" i="1" dirty="0">
                <a:solidFill>
                  <a:srgbClr val="006600"/>
                </a:solidFill>
              </a:rPr>
              <a:t>while </a:t>
            </a:r>
            <a:r>
              <a:rPr lang="en-US" sz="2000" dirty="0">
                <a:solidFill>
                  <a:srgbClr val="006600"/>
                </a:solidFill>
              </a:rPr>
              <a:t>being developed.” (426)</a:t>
            </a:r>
          </a:p>
          <a:p>
            <a:pPr>
              <a:spcBef>
                <a:spcPct val="50000"/>
              </a:spcBef>
              <a:buFontTx/>
              <a:buChar char="•"/>
            </a:pPr>
            <a:r>
              <a:rPr lang="en-US" sz="2000" dirty="0" err="1">
                <a:solidFill>
                  <a:srgbClr val="006600"/>
                </a:solidFill>
              </a:rPr>
              <a:t>Rondonia</a:t>
            </a:r>
            <a:r>
              <a:rPr lang="en-US" sz="2000" dirty="0">
                <a:solidFill>
                  <a:srgbClr val="006600"/>
                </a:solidFill>
              </a:rPr>
              <a:t>, a state in the western Amazon region of Brazil, has already lost 1/3 of it’s land cover to deforestation</a:t>
            </a:r>
          </a:p>
          <a:p>
            <a:pPr>
              <a:spcBef>
                <a:spcPct val="50000"/>
              </a:spcBef>
              <a:buFontTx/>
              <a:buChar char="•"/>
            </a:pPr>
            <a:r>
              <a:rPr lang="en-US" sz="2000" dirty="0">
                <a:solidFill>
                  <a:srgbClr val="006600"/>
                </a:solidFill>
              </a:rPr>
              <a:t>Soybean farming has grown drastically in recent years. It contributes to the destruction of the Amazon mostly by pushing the cattle ranches further into the region.</a:t>
            </a:r>
          </a:p>
          <a:p>
            <a:pPr>
              <a:spcBef>
                <a:spcPct val="50000"/>
              </a:spcBef>
              <a:buFontTx/>
              <a:buChar char="•"/>
            </a:pPr>
            <a:r>
              <a:rPr lang="en-US" sz="2000" dirty="0">
                <a:solidFill>
                  <a:srgbClr val="006600"/>
                </a:solidFill>
              </a:rPr>
              <a:t>1-2% of the remaining Amazon Rainforest lands are being destroyed each year</a:t>
            </a:r>
          </a:p>
          <a:p>
            <a:pPr>
              <a:spcBef>
                <a:spcPct val="50000"/>
              </a:spcBef>
              <a:buFontTx/>
              <a:buChar char="•"/>
            </a:pPr>
            <a:r>
              <a:rPr lang="en-US" sz="2000" dirty="0">
                <a:solidFill>
                  <a:srgbClr val="006600"/>
                </a:solidFill>
              </a:rPr>
              <a:t>Politics affecting the rainforest: creation of several organizations</a:t>
            </a:r>
          </a:p>
        </p:txBody>
      </p:sp>
      <p:pic>
        <p:nvPicPr>
          <p:cNvPr id="6147" name="Picture 6"/>
          <p:cNvPicPr>
            <a:picLocks noChangeAspect="1" noChangeArrowheads="1"/>
          </p:cNvPicPr>
          <p:nvPr/>
        </p:nvPicPr>
        <p:blipFill>
          <a:blip r:embed="rId2" cstate="print"/>
          <a:srcRect/>
          <a:stretch>
            <a:fillRect/>
          </a:stretch>
        </p:blipFill>
        <p:spPr bwMode="auto">
          <a:xfrm>
            <a:off x="8196263" y="5638800"/>
            <a:ext cx="947737" cy="1219200"/>
          </a:xfrm>
          <a:prstGeom prst="rect">
            <a:avLst/>
          </a:prstGeom>
          <a:noFill/>
          <a:ln w="9525">
            <a:noFill/>
            <a:miter lim="800000"/>
            <a:headEnd/>
            <a:tailEnd/>
          </a:ln>
        </p:spPr>
      </p:pic>
      <p:pic>
        <p:nvPicPr>
          <p:cNvPr id="6148" name="Picture 7"/>
          <p:cNvPicPr>
            <a:picLocks noChangeAspect="1" noChangeArrowheads="1"/>
          </p:cNvPicPr>
          <p:nvPr/>
        </p:nvPicPr>
        <p:blipFill>
          <a:blip r:embed="rId2" cstate="print"/>
          <a:srcRect/>
          <a:stretch>
            <a:fillRect/>
          </a:stretch>
        </p:blipFill>
        <p:spPr bwMode="auto">
          <a:xfrm>
            <a:off x="0" y="0"/>
            <a:ext cx="9144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smtClean="0">
                <a:solidFill>
                  <a:schemeClr val="bg1"/>
                </a:solidFill>
              </a:rPr>
              <a:t>Effects of Earth Summit 1992 in Rio de Janeiro on the Amazon Rainforest</a:t>
            </a:r>
          </a:p>
        </p:txBody>
      </p:sp>
      <p:pic>
        <p:nvPicPr>
          <p:cNvPr id="7171" name="Picture 3"/>
          <p:cNvPicPr>
            <a:picLocks noGrp="1" noChangeAspect="1" noChangeArrowheads="1"/>
          </p:cNvPicPr>
          <p:nvPr>
            <p:ph type="body" idx="1"/>
          </p:nvPr>
        </p:nvPicPr>
        <p:blipFill>
          <a:blip r:embed="rId2" cstate="print"/>
          <a:srcRect/>
          <a:stretch>
            <a:fillRect/>
          </a:stretch>
        </p:blipFill>
        <p:spPr>
          <a:xfrm>
            <a:off x="5943600" y="5097463"/>
            <a:ext cx="3200400" cy="1760537"/>
          </a:xfrm>
        </p:spPr>
      </p:pic>
      <p:sp>
        <p:nvSpPr>
          <p:cNvPr id="7172" name="Text Box 4"/>
          <p:cNvSpPr txBox="1">
            <a:spLocks noChangeArrowheads="1"/>
          </p:cNvSpPr>
          <p:nvPr/>
        </p:nvSpPr>
        <p:spPr bwMode="auto">
          <a:xfrm>
            <a:off x="228600" y="1905000"/>
            <a:ext cx="8915400" cy="3390900"/>
          </a:xfrm>
          <a:prstGeom prst="rect">
            <a:avLst/>
          </a:prstGeom>
          <a:noFill/>
          <a:ln w="9525">
            <a:noFill/>
            <a:miter lim="800000"/>
            <a:headEnd/>
            <a:tailEnd/>
          </a:ln>
        </p:spPr>
        <p:txBody>
          <a:bodyPr>
            <a:spAutoFit/>
          </a:bodyPr>
          <a:lstStyle/>
          <a:p>
            <a:pPr>
              <a:spcBef>
                <a:spcPct val="50000"/>
              </a:spcBef>
            </a:pPr>
            <a:r>
              <a:rPr lang="en-US"/>
              <a:t>Simply, “Rio's strategic vision that free trade would stabilize global climate, protect endangered species, and slow deforestation has proven catastrophically wrong.”</a:t>
            </a:r>
          </a:p>
          <a:p>
            <a:pPr>
              <a:spcBef>
                <a:spcPct val="50000"/>
              </a:spcBef>
            </a:pPr>
            <a:r>
              <a:rPr lang="en-US"/>
              <a:t>The rate of devastation and deforestation in the Amazon Rainforest has increased by 1/3 since the Summit at Rio. </a:t>
            </a:r>
          </a:p>
          <a:p>
            <a:pPr>
              <a:spcBef>
                <a:spcPct val="50000"/>
              </a:spcBef>
            </a:pPr>
            <a:r>
              <a:rPr lang="en-US"/>
              <a:t>Thought at the Summit was that the best way to keep the forests protected was to protect the rights of the indigenous inhabitants. </a:t>
            </a:r>
          </a:p>
          <a:p>
            <a:pPr>
              <a:spcBef>
                <a:spcPct val="50000"/>
              </a:spcBef>
            </a:pPr>
            <a:r>
              <a:rPr lang="en-US"/>
              <a:t>President Fernando Henrique Cardoso enacted Brazil Action, a plan to build trade infrastructure in order to expedite the nation’s natural resources and with an aim to increase the global competitiveness of Brazil.  </a:t>
            </a:r>
          </a:p>
          <a:p>
            <a:pPr>
              <a:spcBef>
                <a:spcPct val="50000"/>
              </a:spcBef>
            </a:pPr>
            <a:endParaRPr lang="en-US"/>
          </a:p>
        </p:txBody>
      </p:sp>
      <p:sp>
        <p:nvSpPr>
          <p:cNvPr id="7173" name="Text Box 5"/>
          <p:cNvSpPr txBox="1">
            <a:spLocks noChangeArrowheads="1"/>
          </p:cNvSpPr>
          <p:nvPr/>
        </p:nvSpPr>
        <p:spPr bwMode="auto">
          <a:xfrm>
            <a:off x="228600" y="5029200"/>
            <a:ext cx="5562600" cy="1054100"/>
          </a:xfrm>
          <a:prstGeom prst="rect">
            <a:avLst/>
          </a:prstGeom>
          <a:noFill/>
          <a:ln w="9525">
            <a:noFill/>
            <a:miter lim="800000"/>
            <a:headEnd/>
            <a:tailEnd/>
          </a:ln>
        </p:spPr>
        <p:txBody>
          <a:bodyPr>
            <a:spAutoFit/>
          </a:bodyPr>
          <a:lstStyle/>
          <a:p>
            <a:pPr>
              <a:spcBef>
                <a:spcPct val="50000"/>
              </a:spcBef>
            </a:pPr>
            <a:r>
              <a:rPr lang="en-US"/>
              <a:t>Economic development moving towards ecological     sustainability was another goal of the Summit.</a:t>
            </a:r>
          </a:p>
          <a:p>
            <a:pPr>
              <a:spcBef>
                <a:spcPct val="50000"/>
              </a:spcBef>
            </a:pPr>
            <a:endParaRPr lang="en-US"/>
          </a:p>
        </p:txBody>
      </p:sp>
      <p:sp>
        <p:nvSpPr>
          <p:cNvPr id="7174" name="TextBox 5"/>
          <p:cNvSpPr txBox="1">
            <a:spLocks noChangeArrowheads="1"/>
          </p:cNvSpPr>
          <p:nvPr/>
        </p:nvSpPr>
        <p:spPr bwMode="auto">
          <a:xfrm>
            <a:off x="457200" y="5943600"/>
            <a:ext cx="1752600" cy="369888"/>
          </a:xfrm>
          <a:prstGeom prst="rect">
            <a:avLst/>
          </a:prstGeom>
          <a:noFill/>
          <a:ln w="9525">
            <a:noFill/>
            <a:miter lim="800000"/>
            <a:headEnd/>
            <a:tailEnd/>
          </a:ln>
        </p:spPr>
        <p:txBody>
          <a:bodyPr>
            <a:spAutoFit/>
          </a:bodyPr>
          <a:lstStyle/>
          <a:p>
            <a:r>
              <a:rPr lang="en-US"/>
              <a:t>(Mencotti)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28600"/>
            <a:ext cx="9144000" cy="1143000"/>
          </a:xfrm>
        </p:spPr>
        <p:txBody>
          <a:bodyPr/>
          <a:lstStyle/>
          <a:p>
            <a:pPr eaLnBrk="1" hangingPunct="1"/>
            <a:r>
              <a:rPr lang="en-US" sz="3600" i="1" dirty="0" smtClean="0">
                <a:solidFill>
                  <a:schemeClr val="bg1"/>
                </a:solidFill>
              </a:rPr>
              <a:t>Review of the Efficiency and Effectiveness of Colombia’s Environmental Policies</a:t>
            </a:r>
            <a:r>
              <a:rPr lang="en-US" sz="3600" dirty="0" smtClean="0">
                <a:solidFill>
                  <a:schemeClr val="bg1"/>
                </a:solidFill>
              </a:rPr>
              <a:t>- RFF Report</a:t>
            </a:r>
            <a:endParaRPr lang="en-US" sz="3600" i="1" dirty="0" smtClean="0">
              <a:solidFill>
                <a:schemeClr val="bg1"/>
              </a:solidFill>
            </a:endParaRPr>
          </a:p>
        </p:txBody>
      </p:sp>
      <p:sp>
        <p:nvSpPr>
          <p:cNvPr id="8195" name="Rectangle 3"/>
          <p:cNvSpPr>
            <a:spLocks noGrp="1" noChangeArrowheads="1"/>
          </p:cNvSpPr>
          <p:nvPr>
            <p:ph type="body" idx="1"/>
          </p:nvPr>
        </p:nvSpPr>
        <p:spPr/>
        <p:txBody>
          <a:bodyPr/>
          <a:lstStyle/>
          <a:p>
            <a:pPr eaLnBrk="1" hangingPunct="1"/>
            <a:endParaRPr lang="en-US" smtClean="0"/>
          </a:p>
          <a:p>
            <a:pPr eaLnBrk="1" hangingPunct="1"/>
            <a:endParaRPr lang="en-US" smtClean="0"/>
          </a:p>
          <a:p>
            <a:pPr eaLnBrk="1" hangingPunct="1">
              <a:buFontTx/>
              <a:buNone/>
            </a:pPr>
            <a:endParaRPr lang="en-US" smtClean="0"/>
          </a:p>
        </p:txBody>
      </p:sp>
      <p:sp>
        <p:nvSpPr>
          <p:cNvPr id="8196" name="Text Box 4"/>
          <p:cNvSpPr txBox="1">
            <a:spLocks noChangeArrowheads="1"/>
          </p:cNvSpPr>
          <p:nvPr/>
        </p:nvSpPr>
        <p:spPr bwMode="auto">
          <a:xfrm>
            <a:off x="0" y="1828800"/>
            <a:ext cx="9144000" cy="5727700"/>
          </a:xfrm>
          <a:prstGeom prst="rect">
            <a:avLst/>
          </a:prstGeom>
          <a:noFill/>
          <a:ln w="9525">
            <a:noFill/>
            <a:miter lim="800000"/>
            <a:headEnd/>
            <a:tailEnd/>
          </a:ln>
        </p:spPr>
        <p:txBody>
          <a:bodyPr>
            <a:spAutoFit/>
          </a:bodyPr>
          <a:lstStyle/>
          <a:p>
            <a:pPr>
              <a:spcBef>
                <a:spcPct val="50000"/>
              </a:spcBef>
            </a:pPr>
            <a:r>
              <a:rPr lang="en-US"/>
              <a:t>In Colombia, industry along with farming, ranching, and logging have brought a great deal of degradation to the Amazon Rainforest areas.</a:t>
            </a:r>
          </a:p>
          <a:p>
            <a:pPr>
              <a:spcBef>
                <a:spcPct val="50000"/>
              </a:spcBef>
            </a:pPr>
            <a:r>
              <a:rPr lang="en-US"/>
              <a:t>In the past 50 years, 22% of all the crop fields, pastures, forest area, and woodlands have been destroyed. </a:t>
            </a:r>
          </a:p>
          <a:p>
            <a:pPr>
              <a:spcBef>
                <a:spcPct val="50000"/>
              </a:spcBef>
            </a:pPr>
            <a:r>
              <a:rPr lang="en-US"/>
              <a:t>Anthropogenic factors (farming, urban development, mining, and logging) are important in relation to public policy because these are generally easier to prevent through government initiatives.</a:t>
            </a:r>
          </a:p>
          <a:p>
            <a:pPr>
              <a:spcBef>
                <a:spcPct val="50000"/>
              </a:spcBef>
            </a:pPr>
            <a:r>
              <a:rPr lang="en-US"/>
              <a:t>Soil degradation is an extreme economic expense considering how many goods come from the resources of the soil. The cost of land degradation is larger than the cost of any other type of environmental issue in rural Colombia.</a:t>
            </a:r>
          </a:p>
          <a:p>
            <a:pPr>
              <a:spcBef>
                <a:spcPct val="50000"/>
              </a:spcBef>
            </a:pPr>
            <a:r>
              <a:rPr lang="en-US"/>
              <a:t>Cattle ranching in Colombia: more than twice the suitable amount to be used for ranching is being used for that purpose and this land displaces forest and agricultural lands</a:t>
            </a:r>
          </a:p>
          <a:p>
            <a:pPr>
              <a:spcBef>
                <a:spcPct val="50000"/>
              </a:spcBef>
            </a:pPr>
            <a:r>
              <a:rPr lang="en-US"/>
              <a:t>17% of Colombian land is being overused. 180,000 hectares of Colombian forest have been reforested between 1991 and 2002.</a:t>
            </a:r>
          </a:p>
          <a:p>
            <a:pPr>
              <a:spcBef>
                <a:spcPct val="50000"/>
              </a:spcBef>
            </a:pPr>
            <a:endParaRPr lang="en-US"/>
          </a:p>
          <a:p>
            <a:pPr>
              <a:spcBef>
                <a:spcPct val="50000"/>
              </a:spcBef>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74638"/>
            <a:ext cx="9144000" cy="1143000"/>
          </a:xfrm>
        </p:spPr>
        <p:txBody>
          <a:bodyPr/>
          <a:lstStyle/>
          <a:p>
            <a:pPr eaLnBrk="1" hangingPunct="1"/>
            <a:r>
              <a:rPr lang="en-US" sz="4000" smtClean="0">
                <a:solidFill>
                  <a:schemeClr val="bg1"/>
                </a:solidFill>
              </a:rPr>
              <a:t>Causes of Deforestation in Colombia</a:t>
            </a:r>
          </a:p>
        </p:txBody>
      </p:sp>
      <p:sp>
        <p:nvSpPr>
          <p:cNvPr id="9219" name="Rectangle 3"/>
          <p:cNvSpPr>
            <a:spLocks noGrp="1" noChangeArrowheads="1"/>
          </p:cNvSpPr>
          <p:nvPr>
            <p:ph type="body" idx="1"/>
          </p:nvPr>
        </p:nvSpPr>
        <p:spPr/>
        <p:txBody>
          <a:bodyPr/>
          <a:lstStyle/>
          <a:p>
            <a:pPr eaLnBrk="1" hangingPunct="1">
              <a:lnSpc>
                <a:spcPct val="90000"/>
              </a:lnSpc>
            </a:pPr>
            <a:r>
              <a:rPr lang="en-US" dirty="0" smtClean="0"/>
              <a:t>73%	Expansion of the agricultural area and colonization</a:t>
            </a:r>
          </a:p>
          <a:p>
            <a:pPr eaLnBrk="1" hangingPunct="1">
              <a:lnSpc>
                <a:spcPct val="90000"/>
              </a:lnSpc>
              <a:buFontTx/>
              <a:buNone/>
            </a:pPr>
            <a:endParaRPr lang="en-US" sz="1600" dirty="0" smtClean="0"/>
          </a:p>
          <a:p>
            <a:pPr eaLnBrk="1" hangingPunct="1">
              <a:lnSpc>
                <a:spcPct val="90000"/>
              </a:lnSpc>
            </a:pPr>
            <a:r>
              <a:rPr lang="en-US" dirty="0" smtClean="0"/>
              <a:t>12%	Lumber production</a:t>
            </a:r>
          </a:p>
          <a:p>
            <a:pPr eaLnBrk="1" hangingPunct="1">
              <a:lnSpc>
                <a:spcPct val="90000"/>
              </a:lnSpc>
              <a:buFontTx/>
              <a:buNone/>
            </a:pPr>
            <a:endParaRPr lang="en-US" sz="1600" dirty="0" smtClean="0"/>
          </a:p>
          <a:p>
            <a:pPr eaLnBrk="1" hangingPunct="1">
              <a:lnSpc>
                <a:spcPct val="90000"/>
              </a:lnSpc>
            </a:pPr>
            <a:r>
              <a:rPr lang="en-US" dirty="0" smtClean="0"/>
              <a:t>11%	Firewood consumption</a:t>
            </a:r>
          </a:p>
          <a:p>
            <a:pPr eaLnBrk="1" hangingPunct="1">
              <a:lnSpc>
                <a:spcPct val="90000"/>
              </a:lnSpc>
              <a:buFontTx/>
              <a:buNone/>
            </a:pPr>
            <a:endParaRPr lang="en-US" sz="1600" dirty="0" smtClean="0"/>
          </a:p>
          <a:p>
            <a:pPr eaLnBrk="1" hangingPunct="1">
              <a:lnSpc>
                <a:spcPct val="90000"/>
              </a:lnSpc>
            </a:pPr>
            <a:r>
              <a:rPr lang="en-US" dirty="0" smtClean="0"/>
              <a:t>2%	Forest fires</a:t>
            </a:r>
          </a:p>
          <a:p>
            <a:pPr eaLnBrk="1" hangingPunct="1">
              <a:lnSpc>
                <a:spcPct val="90000"/>
              </a:lnSpc>
              <a:buFontTx/>
              <a:buNone/>
            </a:pPr>
            <a:endParaRPr lang="en-US" sz="1600" dirty="0" smtClean="0"/>
          </a:p>
          <a:p>
            <a:pPr eaLnBrk="1" hangingPunct="1">
              <a:lnSpc>
                <a:spcPct val="90000"/>
              </a:lnSpc>
            </a:pPr>
            <a:r>
              <a:rPr lang="en-US" dirty="0" smtClean="0"/>
              <a:t>2%	Illegal crops</a:t>
            </a:r>
          </a:p>
        </p:txBody>
      </p:sp>
      <p:sp>
        <p:nvSpPr>
          <p:cNvPr id="9220" name="Text Box 4"/>
          <p:cNvSpPr txBox="1">
            <a:spLocks noChangeArrowheads="1"/>
          </p:cNvSpPr>
          <p:nvPr/>
        </p:nvSpPr>
        <p:spPr bwMode="auto">
          <a:xfrm>
            <a:off x="4953000" y="6172200"/>
            <a:ext cx="4191000" cy="366713"/>
          </a:xfrm>
          <a:prstGeom prst="rect">
            <a:avLst/>
          </a:prstGeom>
          <a:noFill/>
          <a:ln w="9525">
            <a:noFill/>
            <a:miter lim="800000"/>
            <a:headEnd/>
            <a:tailEnd/>
          </a:ln>
        </p:spPr>
        <p:txBody>
          <a:bodyPr>
            <a:spAutoFit/>
          </a:bodyPr>
          <a:lstStyle/>
          <a:p>
            <a:pPr>
              <a:spcBef>
                <a:spcPct val="50000"/>
              </a:spcBef>
            </a:pPr>
            <a:r>
              <a:rPr lang="en-US"/>
              <a:t>Data from Table 5.16 of RFF Report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C0066"/>
                </a:solidFill>
              </a:rPr>
              <a:t>Amazon Deforestation in Colombia</a:t>
            </a:r>
            <a:endParaRPr lang="en-US" b="1" dirty="0">
              <a:solidFill>
                <a:srgbClr val="CC0066"/>
              </a:solidFill>
            </a:endParaRPr>
          </a:p>
        </p:txBody>
      </p:sp>
      <p:pic>
        <p:nvPicPr>
          <p:cNvPr id="4" name="Content Placeholder 3" descr="colombia- deforestation.jpg"/>
          <p:cNvPicPr>
            <a:picLocks noGrp="1" noChangeAspect="1"/>
          </p:cNvPicPr>
          <p:nvPr>
            <p:ph idx="1"/>
          </p:nvPr>
        </p:nvPicPr>
        <p:blipFill>
          <a:blip r:embed="rId2" cstate="print"/>
          <a:stretch>
            <a:fillRect/>
          </a:stretch>
        </p:blipFill>
        <p:spPr>
          <a:xfrm>
            <a:off x="1177527" y="1600200"/>
            <a:ext cx="6788945" cy="4525963"/>
          </a:xfrm>
        </p:spPr>
      </p:pic>
      <p:sp>
        <p:nvSpPr>
          <p:cNvPr id="5" name="TextBox 4"/>
          <p:cNvSpPr txBox="1"/>
          <p:nvPr/>
        </p:nvSpPr>
        <p:spPr>
          <a:xfrm>
            <a:off x="6858000" y="6400800"/>
            <a:ext cx="2286000" cy="369332"/>
          </a:xfrm>
          <a:prstGeom prst="rect">
            <a:avLst/>
          </a:prstGeom>
          <a:noFill/>
        </p:spPr>
        <p:txBody>
          <a:bodyPr wrap="square" rtlCol="0">
            <a:spAutoFit/>
          </a:bodyPr>
          <a:lstStyle/>
          <a:p>
            <a:r>
              <a:rPr lang="en-US" dirty="0" smtClean="0"/>
              <a:t>Rhett A. Butler, 2006</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3714</TotalTime>
  <Words>1307</Words>
  <Application>Microsoft Office PowerPoint</Application>
  <PresentationFormat>On-screen Show (4:3)</PresentationFormat>
  <Paragraphs>98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Amazon Rainforest Deforestation</vt:lpstr>
      <vt:lpstr>Slide 2</vt:lpstr>
      <vt:lpstr>Amazon Rainforest Facts and Intro to Amazon Rainforest Deforestation</vt:lpstr>
      <vt:lpstr>Slide 4</vt:lpstr>
      <vt:lpstr>Slide 5</vt:lpstr>
      <vt:lpstr>Effects of Earth Summit 1992 in Rio de Janeiro on the Amazon Rainforest</vt:lpstr>
      <vt:lpstr>Review of the Efficiency and Effectiveness of Colombia’s Environmental Policies- RFF Report</vt:lpstr>
      <vt:lpstr>Causes of Deforestation in Colombia</vt:lpstr>
      <vt:lpstr>Amazon Deforestation in Colombia</vt:lpstr>
      <vt:lpstr>Environmental Law in Colombia</vt:lpstr>
      <vt:lpstr>Human Pressure on the Brazilian Amazon Forests- WRI report</vt:lpstr>
      <vt:lpstr>Deforested Areas in Motto Grasso, Brazil</vt:lpstr>
      <vt:lpstr>Amazon Rainforest Deforestation News Articles</vt:lpstr>
      <vt:lpstr>References: Books and Websites</vt:lpstr>
      <vt:lpstr>References: Books and Websites</vt:lpstr>
      <vt:lpstr>References: Images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Amazon Rainforest Deforestation</dc:title>
  <dc:creator>BetH Gaylor</dc:creator>
  <cp:lastModifiedBy>Owner</cp:lastModifiedBy>
  <cp:revision>54</cp:revision>
  <dcterms:created xsi:type="dcterms:W3CDTF">2008-04-11T17:15:18Z</dcterms:created>
  <dcterms:modified xsi:type="dcterms:W3CDTF">2009-11-30T15:49:46Z</dcterms:modified>
</cp:coreProperties>
</file>